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35"/>
  </p:notesMasterIdLst>
  <p:sldIdLst>
    <p:sldId id="257" r:id="rId2"/>
    <p:sldId id="267" r:id="rId3"/>
    <p:sldId id="272" r:id="rId4"/>
    <p:sldId id="273" r:id="rId5"/>
    <p:sldId id="275" r:id="rId6"/>
    <p:sldId id="279" r:id="rId7"/>
    <p:sldId id="280" r:id="rId8"/>
    <p:sldId id="283" r:id="rId9"/>
    <p:sldId id="284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2" r:id="rId20"/>
    <p:sldId id="294" r:id="rId21"/>
    <p:sldId id="295" r:id="rId22"/>
    <p:sldId id="297" r:id="rId23"/>
    <p:sldId id="298" r:id="rId24"/>
    <p:sldId id="296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0353F"/>
    <a:srgbClr val="43CDD9"/>
    <a:srgbClr val="667181"/>
    <a:srgbClr val="BABABA"/>
    <a:srgbClr val="DBDBDB"/>
    <a:srgbClr val="85E0E7"/>
    <a:srgbClr val="515A6B"/>
    <a:srgbClr val="AFBBBD"/>
    <a:srgbClr val="8FA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0000" autoAdjust="0"/>
  </p:normalViewPr>
  <p:slideViewPr>
    <p:cSldViewPr snapToGrid="0" showGuides="1">
      <p:cViewPr varScale="1">
        <p:scale>
          <a:sx n="101" d="100"/>
          <a:sy n="101" d="100"/>
        </p:scale>
        <p:origin x="1584" y="19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6</c:v>
                </c:pt>
                <c:pt idx="3">
                  <c:v>2</c:v>
                </c:pt>
                <c:pt idx="4">
                  <c:v>1</c:v>
                </c:pt>
                <c:pt idx="5">
                  <c:v>9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C3A-4E9A-B9C8-2656166A8E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5757680"/>
        <c:axId val="-1735755504"/>
      </c:lineChart>
      <c:catAx>
        <c:axId val="-17357576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735755504"/>
        <c:crosses val="autoZero"/>
        <c:auto val="1"/>
        <c:lblAlgn val="ctr"/>
        <c:lblOffset val="100"/>
        <c:noMultiLvlLbl val="0"/>
      </c:catAx>
      <c:valAx>
        <c:axId val="-17357555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73575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</c:v>
                </c:pt>
                <c:pt idx="1">
                  <c:v>1</c:v>
                </c:pt>
                <c:pt idx="2">
                  <c:v>6</c:v>
                </c:pt>
                <c:pt idx="3">
                  <c:v>2</c:v>
                </c:pt>
                <c:pt idx="4">
                  <c:v>1</c:v>
                </c:pt>
                <c:pt idx="5">
                  <c:v>9</c:v>
                </c:pt>
                <c:pt idx="6">
                  <c:v>1</c:v>
                </c:pt>
                <c:pt idx="7">
                  <c:v>2</c:v>
                </c:pt>
                <c:pt idx="8">
                  <c:v>12</c:v>
                </c:pt>
                <c:pt idx="9">
                  <c:v>1</c:v>
                </c:pt>
                <c:pt idx="10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C3A-4E9A-B9C8-2656166A8E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35757680"/>
        <c:axId val="-1735755504"/>
      </c:lineChart>
      <c:catAx>
        <c:axId val="-17357576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735755504"/>
        <c:crosses val="autoZero"/>
        <c:auto val="1"/>
        <c:lblAlgn val="ctr"/>
        <c:lblOffset val="100"/>
        <c:noMultiLvlLbl val="0"/>
      </c:catAx>
      <c:valAx>
        <c:axId val="-17357555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735757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30/09/19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unique clustered index </a:t>
            </a:r>
            <a:r>
              <a:rPr lang="en-US" dirty="0" err="1"/>
              <a:t>CL_PostId</a:t>
            </a:r>
            <a:r>
              <a:rPr lang="en-US" dirty="0"/>
              <a:t> ON </a:t>
            </a:r>
            <a:r>
              <a:rPr lang="en-US" dirty="0" err="1"/>
              <a:t>dbo.VoteStats</a:t>
            </a:r>
            <a:r>
              <a:rPr lang="en-US" dirty="0"/>
              <a:t> (</a:t>
            </a:r>
            <a:r>
              <a:rPr lang="en-US" dirty="0" err="1"/>
              <a:t>PostId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0727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MON_GET_PKG_CACHE_STMT</a:t>
            </a:r>
          </a:p>
          <a:p>
            <a:r>
              <a:rPr lang="en-US" dirty="0" err="1"/>
              <a:t>sys.dm_exec_query_stats</a:t>
            </a:r>
            <a:endParaRPr lang="en-US" dirty="0"/>
          </a:p>
          <a:p>
            <a:r>
              <a:rPr lang="en-US" dirty="0"/>
              <a:t>V$SQLSTATS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t.text</a:t>
            </a:r>
            <a:r>
              <a:rPr lang="en-US" dirty="0"/>
              <a:t>, r.* from </a:t>
            </a:r>
            <a:r>
              <a:rPr lang="en-US" dirty="0" err="1"/>
              <a:t>sys.dm_exec_query_stats</a:t>
            </a:r>
            <a:r>
              <a:rPr lang="en-US" dirty="0"/>
              <a:t> r</a:t>
            </a:r>
          </a:p>
          <a:p>
            <a:r>
              <a:rPr lang="en-US" dirty="0"/>
              <a:t>CROSS APPLY </a:t>
            </a:r>
            <a:r>
              <a:rPr lang="en-US" dirty="0" err="1"/>
              <a:t>sys.dm_exec_sql_text</a:t>
            </a:r>
            <a:r>
              <a:rPr lang="en-US" dirty="0"/>
              <a:t>(</a:t>
            </a:r>
            <a:r>
              <a:rPr lang="en-US" dirty="0" err="1"/>
              <a:t>r.sql_handle</a:t>
            </a:r>
            <a:r>
              <a:rPr lang="en-US" dirty="0"/>
              <a:t>) </a:t>
            </a:r>
            <a:r>
              <a:rPr lang="en-US"/>
              <a:t>AS t</a:t>
            </a:r>
            <a:endParaRPr lang="en-US" dirty="0"/>
          </a:p>
          <a:p>
            <a:r>
              <a:rPr lang="en-US" dirty="0"/>
              <a:t>order by </a:t>
            </a:r>
            <a:r>
              <a:rPr lang="en-US" dirty="0" err="1"/>
              <a:t>total_worker_time</a:t>
            </a:r>
            <a:r>
              <a:rPr lang="en-US" dirty="0"/>
              <a:t> desc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925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9/30/19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5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data.stackexchange.com/stackoverflow/query/2469/all-my-badg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data.stackexchange.com/stackoverflow/query/7521/how-unsung-am-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data.stackexchange.com/stackoverflow/query/947/my-comment-score-distribu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tackexchange.com/stackoverflow/query/3160/jon-skeet-comparis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gOsflkQkHj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tackexchange.com/stackoverflow/query/466/most-controversial-posts-on-the-sit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7" Type="http://schemas.openxmlformats.org/officeDocument/2006/relationships/image" Target="../media/image5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a3xWDXTxR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5142" y="3444079"/>
            <a:ext cx="1032173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Tuning a database for millions of users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57477" y="4150067"/>
            <a:ext cx="30770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Chaowlert Chaisrichalermpol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2533D-4E4F-4A60-9E76-171CF7BE1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7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7E1E1-241F-419E-8D0E-BA5BA5C5970B}"/>
              </a:ext>
            </a:extLst>
          </p:cNvPr>
          <p:cNvSpPr txBox="1"/>
          <p:nvPr/>
        </p:nvSpPr>
        <p:spPr>
          <a:xfrm>
            <a:off x="2291280" y="1262817"/>
            <a:ext cx="76094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Why not we start with full architecture?</a:t>
            </a:r>
          </a:p>
        </p:txBody>
      </p:sp>
      <p:pic>
        <p:nvPicPr>
          <p:cNvPr id="8194" name="Picture 2" descr="https://miro.medium.com/max/1920/0*pmdkP7cgPvEFhjn5.jpg">
            <a:extLst>
              <a:ext uri="{FF2B5EF4-FFF2-40B4-BE49-F238E27FC236}">
                <a16:creationId xmlns:a16="http://schemas.microsoft.com/office/drawing/2014/main" id="{00CDE5DF-6E1B-4E31-B17F-57FF242F2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88" y="2130418"/>
            <a:ext cx="5543624" cy="34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54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4083447" y="1262817"/>
            <a:ext cx="402514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Should I use NoSQL?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902" y="2327961"/>
            <a:ext cx="482023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If you plan for 500,000 users in first year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Lower cost storage, with no ACID features required (ex. Logs)</a:t>
            </a:r>
          </a:p>
        </p:txBody>
      </p:sp>
    </p:spTree>
    <p:extLst>
      <p:ext uri="{BB962C8B-B14F-4D97-AF65-F5344CB8AC3E}">
        <p14:creationId xmlns:p14="http://schemas.microsoft.com/office/powerpoint/2010/main" val="51472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2843542" y="1262817"/>
            <a:ext cx="65049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Should I start with Microservices?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902" y="2327961"/>
            <a:ext cx="482023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Monolith first if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Bounded Context is still unclear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No time for Microservices complexity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No time for tooling</a:t>
            </a:r>
          </a:p>
        </p:txBody>
      </p:sp>
    </p:spTree>
    <p:extLst>
      <p:ext uri="{BB962C8B-B14F-4D97-AF65-F5344CB8AC3E}">
        <p14:creationId xmlns:p14="http://schemas.microsoft.com/office/powerpoint/2010/main" val="203541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EDDC8F-7CA6-4D84-84E1-63C5B598971C}"/>
              </a:ext>
            </a:extLst>
          </p:cNvPr>
          <p:cNvSpPr txBox="1"/>
          <p:nvPr/>
        </p:nvSpPr>
        <p:spPr>
          <a:xfrm>
            <a:off x="2496498" y="1262817"/>
            <a:ext cx="71990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Understand Db Strength &amp; Weakness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3F532-B748-496A-872E-14468FA12F9D}"/>
              </a:ext>
            </a:extLst>
          </p:cNvPr>
          <p:cNvSpPr txBox="1"/>
          <p:nvPr/>
        </p:nvSpPr>
        <p:spPr>
          <a:xfrm>
            <a:off x="3685902" y="2327961"/>
            <a:ext cx="482023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Strength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Established technology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ACID out of the box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Integrated metrics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Able to tune without effecting system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endParaRPr lang="en-US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1E7D4-D247-4952-99D0-5C595E485921}"/>
              </a:ext>
            </a:extLst>
          </p:cNvPr>
          <p:cNvSpPr txBox="1"/>
          <p:nvPr/>
        </p:nvSpPr>
        <p:spPr>
          <a:xfrm>
            <a:off x="3685885" y="3989954"/>
            <a:ext cx="482023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Weakness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Db always be bottleneck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endParaRPr lang="en-US" dirty="0">
              <a:solidFill>
                <a:srgbClr val="30353F"/>
              </a:solidFill>
              <a:latin typeface="+mj-lt"/>
            </a:endParaRP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endParaRPr lang="en-US" dirty="0">
              <a:solidFill>
                <a:srgbClr val="30353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31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5029238" y="1262817"/>
            <a:ext cx="213359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Scaling 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885" y="1994197"/>
            <a:ext cx="482023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&gt; 100 users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Scaling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A7C33-6CDF-4CAE-8B2A-3CC85C129683}"/>
              </a:ext>
            </a:extLst>
          </p:cNvPr>
          <p:cNvSpPr txBox="1"/>
          <p:nvPr/>
        </p:nvSpPr>
        <p:spPr>
          <a:xfrm>
            <a:off x="3685885" y="2814109"/>
            <a:ext cx="482023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&gt; 500,000 users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Move some functionalities to NoSQL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Caching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Move expensive queries to read replica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C858A-255E-4AB1-A198-D3D3B2C1DF12}"/>
              </a:ext>
            </a:extLst>
          </p:cNvPr>
          <p:cNvSpPr txBox="1"/>
          <p:nvPr/>
        </p:nvSpPr>
        <p:spPr>
          <a:xfrm>
            <a:off x="3685885" y="4188019"/>
            <a:ext cx="482023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&gt; 1,000,000 users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Async integration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Apply microservices and split databases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Db Partitioning</a:t>
            </a:r>
          </a:p>
        </p:txBody>
      </p:sp>
    </p:spTree>
    <p:extLst>
      <p:ext uri="{BB962C8B-B14F-4D97-AF65-F5344CB8AC3E}">
        <p14:creationId xmlns:p14="http://schemas.microsoft.com/office/powerpoint/2010/main" val="405848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/>
          <p:cNvSpPr txBox="1"/>
          <p:nvPr/>
        </p:nvSpPr>
        <p:spPr>
          <a:xfrm>
            <a:off x="5613948" y="2281928"/>
            <a:ext cx="9553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Develop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447809" y="2281928"/>
            <a:ext cx="11910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Monitoring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1488" y="2635538"/>
            <a:ext cx="3680308" cy="2453538"/>
            <a:chOff x="4064749" y="1192972"/>
            <a:chExt cx="4062503" cy="2708336"/>
          </a:xfrm>
        </p:grpSpPr>
        <p:graphicFrame>
          <p:nvGraphicFramePr>
            <p:cNvPr id="114" name="Chart 113"/>
            <p:cNvGraphicFramePr/>
            <p:nvPr/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1" name="Oval 60"/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166" y="2635538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15" name="Chart 114"/>
            <p:cNvGraphicFramePr/>
            <p:nvPr/>
          </p:nvGraphicFramePr>
          <p:xfrm>
            <a:off x="8149543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5219157" y="1281867"/>
            <a:ext cx="17536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AGENDA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DCA021-F4A3-41E8-BD82-7B79131862C2}"/>
              </a:ext>
            </a:extLst>
          </p:cNvPr>
          <p:cNvGrpSpPr/>
          <p:nvPr/>
        </p:nvGrpSpPr>
        <p:grpSpPr>
          <a:xfrm>
            <a:off x="299811" y="2275897"/>
            <a:ext cx="3680307" cy="2814650"/>
            <a:chOff x="299811" y="2275897"/>
            <a:chExt cx="3680307" cy="2814650"/>
          </a:xfrm>
        </p:grpSpPr>
        <p:sp>
          <p:nvSpPr>
            <p:cNvPr id="121" name="TextBox 120"/>
            <p:cNvSpPr txBox="1"/>
            <p:nvPr/>
          </p:nvSpPr>
          <p:spPr>
            <a:xfrm>
              <a:off x="1278592" y="2275897"/>
              <a:ext cx="16775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tabLst>
                  <a:tab pos="347663" algn="l"/>
                </a:tabLst>
              </a:pPr>
              <a:r>
                <a:rPr lang="en-US" dirty="0">
                  <a:solidFill>
                    <a:srgbClr val="30353F"/>
                  </a:solidFill>
                  <a:latin typeface="+mj-lt"/>
                </a:rPr>
                <a:t>Design</a:t>
              </a:r>
            </a:p>
          </p:txBody>
        </p:sp>
        <p:grpSp>
          <p:nvGrpSpPr>
            <p:cNvPr id="4" name="Group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99811" y="2637008"/>
              <a:ext cx="3680307" cy="2453539"/>
              <a:chOff x="-20046" y="1192971"/>
              <a:chExt cx="4062503" cy="2708336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217371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46" name="Chart 45"/>
              <p:cNvGraphicFramePr/>
              <p:nvPr/>
            </p:nvGraphicFramePr>
            <p:xfrm>
              <a:off x="-20046" y="1192971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pic>
          <p:nvPicPr>
            <p:cNvPr id="3074" name="Picture 2" descr="Related image">
              <a:extLst>
                <a:ext uri="{FF2B5EF4-FFF2-40B4-BE49-F238E27FC236}">
                  <a16:creationId xmlns:a16="http://schemas.microsoft.com/office/drawing/2014/main" id="{A3B305C5-F6DA-4AE6-91B9-ED3C3E932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214" y="3474751"/>
              <a:ext cx="870297" cy="775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 descr="https://encrypted-tbn0.gstatic.com/images?q=tbn:ANd9GcT5qjk6pyhHUiwS8qVQkj3nVBTlLxwID0_yLg79-adp6lphf3FDhQ">
            <a:extLst>
              <a:ext uri="{FF2B5EF4-FFF2-40B4-BE49-F238E27FC236}">
                <a16:creationId xmlns:a16="http://schemas.microsoft.com/office/drawing/2014/main" id="{339F2109-3C62-46E4-BB56-CF263D34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95" y="3429000"/>
            <a:ext cx="866609" cy="8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monitoring icon">
            <a:extLst>
              <a:ext uri="{FF2B5EF4-FFF2-40B4-BE49-F238E27FC236}">
                <a16:creationId xmlns:a16="http://schemas.microsoft.com/office/drawing/2014/main" id="{250CC101-DD69-49CF-9B23-24762477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90" y="3474751"/>
            <a:ext cx="820858" cy="8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D932BD-1379-4B8E-A51B-8B9646556EE7}"/>
              </a:ext>
            </a:extLst>
          </p:cNvPr>
          <p:cNvSpPr/>
          <p:nvPr/>
        </p:nvSpPr>
        <p:spPr>
          <a:xfrm>
            <a:off x="521208" y="1984248"/>
            <a:ext cx="3355848" cy="3584448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D227BF-7923-49B8-8B1E-DCB83A844B01}"/>
              </a:ext>
            </a:extLst>
          </p:cNvPr>
          <p:cNvSpPr/>
          <p:nvPr/>
        </p:nvSpPr>
        <p:spPr>
          <a:xfrm>
            <a:off x="8365395" y="1898523"/>
            <a:ext cx="3355848" cy="3584448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8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3381355" y="1262817"/>
            <a:ext cx="542937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It’s all about Execution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885" y="4169290"/>
            <a:ext cx="482023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If you are Db Admin, let developers see Execution Plan</a:t>
            </a:r>
          </a:p>
        </p:txBody>
      </p:sp>
      <p:pic>
        <p:nvPicPr>
          <p:cNvPr id="1026" name="Picture 2" descr="https://www.mssqltips.com/tipImages2/1856_02.jpg">
            <a:extLst>
              <a:ext uri="{FF2B5EF4-FFF2-40B4-BE49-F238E27FC236}">
                <a16:creationId xmlns:a16="http://schemas.microsoft.com/office/drawing/2014/main" id="{D1EF67B1-F944-47D2-BFE7-3287F56C7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2495550"/>
            <a:ext cx="50101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0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4177249" y="1262817"/>
            <a:ext cx="383759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Workshop 1 -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885" y="4169290"/>
            <a:ext cx="482023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Table scan &amp; index scan means </a:t>
            </a:r>
            <a:r>
              <a:rPr lang="en-US" dirty="0" err="1">
                <a:solidFill>
                  <a:srgbClr val="30353F"/>
                </a:solidFill>
                <a:latin typeface="+mj-lt"/>
              </a:rPr>
              <a:t>db</a:t>
            </a:r>
            <a:r>
              <a:rPr lang="en-US" dirty="0">
                <a:solidFill>
                  <a:srgbClr val="30353F"/>
                </a:solidFill>
                <a:latin typeface="+mj-lt"/>
              </a:rPr>
              <a:t> will search entire table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Foreign key is good candidate for index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endParaRPr lang="en-US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68C2A6-CB0D-4F9C-BC9F-C4DBCC63406A}"/>
              </a:ext>
            </a:extLst>
          </p:cNvPr>
          <p:cNvSpPr/>
          <p:nvPr/>
        </p:nvSpPr>
        <p:spPr>
          <a:xfrm>
            <a:off x="3048000" y="26391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https://data.stackexchange.com/stackoverflow/query/2469/all-my-badges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BBC2C-8EAF-1F4C-9B96-04991633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115" y="4261678"/>
            <a:ext cx="349650" cy="34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05552-F47E-C34D-B21D-DAEF4F34E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991" y="4281556"/>
            <a:ext cx="349650" cy="3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3071981" y="1262817"/>
            <a:ext cx="60481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Workshop 2 – Include 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885" y="4169290"/>
            <a:ext cx="482023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Key lookup means index need data from main table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You can add columns to index with include to reduce key lookup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endParaRPr lang="en-US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8B43D1-C8E5-4377-AB18-AA36478D0033}"/>
              </a:ext>
            </a:extLst>
          </p:cNvPr>
          <p:cNvSpPr/>
          <p:nvPr/>
        </p:nvSpPr>
        <p:spPr>
          <a:xfrm>
            <a:off x="3048000" y="26391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https://data.stackexchange.com/stackoverflow/query/7521/how-unsung-am-i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62AE7-BE00-5142-901E-B780F057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21" y="4299601"/>
            <a:ext cx="346766" cy="3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3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5575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Senior Solution Architect at IBM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78353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Chaowlert Chaisrichalermpol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026" name="Picture 2" descr="Image may contain: Chaowlert Chaisrichalermpol">
            <a:extLst>
              <a:ext uri="{FF2B5EF4-FFF2-40B4-BE49-F238E27FC236}">
                <a16:creationId xmlns:a16="http://schemas.microsoft.com/office/drawing/2014/main" id="{17ACC86C-4442-4D5A-8058-3BFB29763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21" y="976043"/>
            <a:ext cx="3311371" cy="33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3027905" y="1262817"/>
            <a:ext cx="61362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Workshop 3 – Composite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885" y="4169290"/>
            <a:ext cx="48202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Sort is a good candidate for index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3B23A2-F74A-420A-8F59-154283101B3D}"/>
              </a:ext>
            </a:extLst>
          </p:cNvPr>
          <p:cNvSpPr/>
          <p:nvPr/>
        </p:nvSpPr>
        <p:spPr>
          <a:xfrm>
            <a:off x="3027903" y="26391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https://data.stackexchange.com/stackoverflow/query/947/my-comment-score-distribution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91A71D-D0AE-E540-A21F-F7722CE2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591" y="4159350"/>
            <a:ext cx="346766" cy="34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2454033" y="1262817"/>
            <a:ext cx="72840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Workshop 4 – Merge duplicate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885" y="4169290"/>
            <a:ext cx="4820230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Index on columns A,B,C</a:t>
            </a:r>
          </a:p>
          <a:p>
            <a:pPr marL="742950" lvl="1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Can be merged with A,B</a:t>
            </a:r>
          </a:p>
          <a:p>
            <a:pPr marL="742950" lvl="1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Cannot be merged with A,C*</a:t>
            </a:r>
          </a:p>
          <a:p>
            <a:pPr marL="742950" lvl="1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Cannot be merged with B,C*</a:t>
            </a:r>
          </a:p>
          <a:p>
            <a:pPr marL="742950" lvl="1" indent="-285750">
              <a:buFontTx/>
              <a:buChar char="-"/>
              <a:tabLst>
                <a:tab pos="347663" algn="l"/>
              </a:tabLst>
            </a:pPr>
            <a:endParaRPr lang="en-US" dirty="0">
              <a:solidFill>
                <a:srgbClr val="30353F"/>
              </a:solidFill>
              <a:latin typeface="+mj-lt"/>
            </a:endParaRPr>
          </a:p>
          <a:p>
            <a:pPr>
              <a:tabLst>
                <a:tab pos="347663" algn="l"/>
              </a:tabLst>
            </a:pPr>
            <a:r>
              <a:rPr lang="en-US" sz="1400" dirty="0">
                <a:solidFill>
                  <a:srgbClr val="30353F"/>
                </a:solidFill>
                <a:latin typeface="+mj-lt"/>
              </a:rPr>
              <a:t>* You might need to review index column sequence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FE7DEF-5EE4-4545-BC22-B70D91E61D43}"/>
              </a:ext>
            </a:extLst>
          </p:cNvPr>
          <p:cNvSpPr/>
          <p:nvPr/>
        </p:nvSpPr>
        <p:spPr>
          <a:xfrm>
            <a:off x="3048000" y="26391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https://data.stackexchange.com/stackoverflow/query/3160/jon-skeet-comparison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4933842" y="1262817"/>
            <a:ext cx="23243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Index basic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902" y="2327961"/>
            <a:ext cx="482023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Lookup time much faster (n vs log(n))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Increase storage &amp; modification time</a:t>
            </a:r>
          </a:p>
          <a:p>
            <a:pPr marL="285750" lvl="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Century Gothic"/>
              </a:rPr>
              <a:t>Recommended number of indexes are 10 for read intensive, and 5 for write intensive (</a:t>
            </a:r>
            <a:r>
              <a:rPr lang="en-US" dirty="0">
                <a:solidFill>
                  <a:srgbClr val="30353F"/>
                </a:solidFill>
                <a:latin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http://www.youtube.com/watch?v=gOsflkQkHjg</a:t>
            </a:r>
            <a:r>
              <a:rPr lang="en-US" dirty="0">
                <a:solidFill>
                  <a:srgbClr val="30353F"/>
                </a:solidFill>
                <a:latin typeface="Century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210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4859302" y="1262817"/>
            <a:ext cx="247343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Index usage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902" y="2327961"/>
            <a:ext cx="482023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Avoid type conversion in where clause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Avoid using function on indexed column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Avoid OR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Index column sequence should match by equality first, then range lookup</a:t>
            </a:r>
          </a:p>
        </p:txBody>
      </p:sp>
    </p:spTree>
    <p:extLst>
      <p:ext uri="{BB962C8B-B14F-4D97-AF65-F5344CB8AC3E}">
        <p14:creationId xmlns:p14="http://schemas.microsoft.com/office/powerpoint/2010/main" val="55901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4370423" y="1262817"/>
            <a:ext cx="345126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Workshop 5 – CTE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3685885" y="4169290"/>
            <a:ext cx="482023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Table variable is for a few rows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Use CTE if table is consumed only once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55C10-3ED4-40A5-A145-9EDF664DB0B6}"/>
              </a:ext>
            </a:extLst>
          </p:cNvPr>
          <p:cNvSpPr/>
          <p:nvPr/>
        </p:nvSpPr>
        <p:spPr>
          <a:xfrm>
            <a:off x="3048000" y="26391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https://data.stackexchange.com/stackoverflow/query/466/most-controversial-posts-on-the-site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95DAA-3C00-45AC-A74B-06B8A57FED9E}"/>
              </a:ext>
            </a:extLst>
          </p:cNvPr>
          <p:cNvSpPr txBox="1"/>
          <p:nvPr/>
        </p:nvSpPr>
        <p:spPr>
          <a:xfrm>
            <a:off x="2810673" y="1262817"/>
            <a:ext cx="65707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How to handle complex queries?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4A1E-6655-4C36-A1C3-72115763944C}"/>
              </a:ext>
            </a:extLst>
          </p:cNvPr>
          <p:cNvSpPr txBox="1"/>
          <p:nvPr/>
        </p:nvSpPr>
        <p:spPr>
          <a:xfrm>
            <a:off x="1864275" y="2598002"/>
            <a:ext cx="353640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Synchronous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Materialized view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New table</a:t>
            </a:r>
          </a:p>
          <a:p>
            <a:pPr marL="742950" lvl="1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Use trigger to update</a:t>
            </a:r>
          </a:p>
          <a:p>
            <a:pPr marL="742950" lvl="1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Update to new table in the same transaction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79007-5079-4CFF-9DE1-81CE1C3EC423}"/>
              </a:ext>
            </a:extLst>
          </p:cNvPr>
          <p:cNvSpPr txBox="1"/>
          <p:nvPr/>
        </p:nvSpPr>
        <p:spPr>
          <a:xfrm>
            <a:off x="6971270" y="2598003"/>
            <a:ext cx="241011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Asynchronous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Cache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Async integration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Async stream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30E641-39FD-4B8E-9C50-54A6414EB134}"/>
              </a:ext>
            </a:extLst>
          </p:cNvPr>
          <p:cNvGrpSpPr/>
          <p:nvPr/>
        </p:nvGrpSpPr>
        <p:grpSpPr>
          <a:xfrm>
            <a:off x="3542503" y="5102737"/>
            <a:ext cx="5106993" cy="492442"/>
            <a:chOff x="3542503" y="5102737"/>
            <a:chExt cx="5106993" cy="492442"/>
          </a:xfrm>
        </p:grpSpPr>
        <p:sp>
          <p:nvSpPr>
            <p:cNvPr id="2" name="Arrow: Left-Right 1">
              <a:extLst>
                <a:ext uri="{FF2B5EF4-FFF2-40B4-BE49-F238E27FC236}">
                  <a16:creationId xmlns:a16="http://schemas.microsoft.com/office/drawing/2014/main" id="{5DB18B78-59C0-464D-9738-743EA84A7D76}"/>
                </a:ext>
              </a:extLst>
            </p:cNvPr>
            <p:cNvSpPr/>
            <p:nvPr/>
          </p:nvSpPr>
          <p:spPr>
            <a:xfrm>
              <a:off x="5043487" y="5102737"/>
              <a:ext cx="2105025" cy="492442"/>
            </a:xfrm>
            <a:prstGeom prst="left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B9F675-7D51-4C01-9833-92048CA47060}"/>
                </a:ext>
              </a:extLst>
            </p:cNvPr>
            <p:cNvSpPr txBox="1"/>
            <p:nvPr/>
          </p:nvSpPr>
          <p:spPr>
            <a:xfrm>
              <a:off x="3542503" y="5210458"/>
              <a:ext cx="1357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tabLst>
                  <a:tab pos="347663" algn="l"/>
                </a:tabLst>
              </a:pPr>
              <a:r>
                <a:rPr lang="en-US" dirty="0">
                  <a:solidFill>
                    <a:srgbClr val="30353F"/>
                  </a:solidFill>
                  <a:latin typeface="+mj-lt"/>
                </a:rPr>
                <a:t>Consistency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7A8DC3-8C60-46D0-A6B8-D8E62D72FDDE}"/>
                </a:ext>
              </a:extLst>
            </p:cNvPr>
            <p:cNvSpPr txBox="1"/>
            <p:nvPr/>
          </p:nvSpPr>
          <p:spPr>
            <a:xfrm>
              <a:off x="7291894" y="5209341"/>
              <a:ext cx="1357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tabLst>
                  <a:tab pos="347663" algn="l"/>
                </a:tabLst>
              </a:pPr>
              <a:r>
                <a:rPr lang="en-US" dirty="0">
                  <a:solidFill>
                    <a:srgbClr val="30353F"/>
                  </a:solidFill>
                  <a:latin typeface="+mj-lt"/>
                </a:rPr>
                <a:t>Latency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84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/>
          <p:cNvSpPr txBox="1"/>
          <p:nvPr/>
        </p:nvSpPr>
        <p:spPr>
          <a:xfrm>
            <a:off x="5613948" y="2281928"/>
            <a:ext cx="9553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Develop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447809" y="2281928"/>
            <a:ext cx="11910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Monitoring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1488" y="2635538"/>
            <a:ext cx="3680308" cy="2453538"/>
            <a:chOff x="4064749" y="1192972"/>
            <a:chExt cx="4062503" cy="2708336"/>
          </a:xfrm>
        </p:grpSpPr>
        <p:graphicFrame>
          <p:nvGraphicFramePr>
            <p:cNvPr id="114" name="Chart 113"/>
            <p:cNvGraphicFramePr/>
            <p:nvPr/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1" name="Oval 60"/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166" y="2635538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15" name="Chart 114"/>
            <p:cNvGraphicFramePr/>
            <p:nvPr/>
          </p:nvGraphicFramePr>
          <p:xfrm>
            <a:off x="8149543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5219157" y="1281867"/>
            <a:ext cx="17536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AGENDA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DCA021-F4A3-41E8-BD82-7B79131862C2}"/>
              </a:ext>
            </a:extLst>
          </p:cNvPr>
          <p:cNvGrpSpPr/>
          <p:nvPr/>
        </p:nvGrpSpPr>
        <p:grpSpPr>
          <a:xfrm>
            <a:off x="299811" y="2275897"/>
            <a:ext cx="3680307" cy="2814650"/>
            <a:chOff x="299811" y="2275897"/>
            <a:chExt cx="3680307" cy="2814650"/>
          </a:xfrm>
        </p:grpSpPr>
        <p:sp>
          <p:nvSpPr>
            <p:cNvPr id="121" name="TextBox 120"/>
            <p:cNvSpPr txBox="1"/>
            <p:nvPr/>
          </p:nvSpPr>
          <p:spPr>
            <a:xfrm>
              <a:off x="1278592" y="2275897"/>
              <a:ext cx="16775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tabLst>
                  <a:tab pos="347663" algn="l"/>
                </a:tabLst>
              </a:pPr>
              <a:r>
                <a:rPr lang="en-US" dirty="0">
                  <a:solidFill>
                    <a:srgbClr val="30353F"/>
                  </a:solidFill>
                  <a:latin typeface="+mj-lt"/>
                </a:rPr>
                <a:t>Design</a:t>
              </a:r>
            </a:p>
          </p:txBody>
        </p:sp>
        <p:grpSp>
          <p:nvGrpSpPr>
            <p:cNvPr id="4" name="Group 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99811" y="2637008"/>
              <a:ext cx="3680307" cy="2453539"/>
              <a:chOff x="-20046" y="1192971"/>
              <a:chExt cx="4062503" cy="2708336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217371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46" name="Chart 45"/>
              <p:cNvGraphicFramePr/>
              <p:nvPr/>
            </p:nvGraphicFramePr>
            <p:xfrm>
              <a:off x="-20046" y="1192971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pic>
          <p:nvPicPr>
            <p:cNvPr id="3074" name="Picture 2" descr="Related image">
              <a:extLst>
                <a:ext uri="{FF2B5EF4-FFF2-40B4-BE49-F238E27FC236}">
                  <a16:creationId xmlns:a16="http://schemas.microsoft.com/office/drawing/2014/main" id="{A3B305C5-F6DA-4AE6-91B9-ED3C3E932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2214" y="3474751"/>
              <a:ext cx="870297" cy="775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 descr="https://encrypted-tbn0.gstatic.com/images?q=tbn:ANd9GcT5qjk6pyhHUiwS8qVQkj3nVBTlLxwID0_yLg79-adp6lphf3FDhQ">
            <a:extLst>
              <a:ext uri="{FF2B5EF4-FFF2-40B4-BE49-F238E27FC236}">
                <a16:creationId xmlns:a16="http://schemas.microsoft.com/office/drawing/2014/main" id="{339F2109-3C62-46E4-BB56-CF263D34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95" y="3429000"/>
            <a:ext cx="866609" cy="8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monitoring icon">
            <a:extLst>
              <a:ext uri="{FF2B5EF4-FFF2-40B4-BE49-F238E27FC236}">
                <a16:creationId xmlns:a16="http://schemas.microsoft.com/office/drawing/2014/main" id="{250CC101-DD69-49CF-9B23-24762477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90" y="3474751"/>
            <a:ext cx="820858" cy="8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D932BD-1379-4B8E-A51B-8B9646556EE7}"/>
              </a:ext>
            </a:extLst>
          </p:cNvPr>
          <p:cNvSpPr/>
          <p:nvPr/>
        </p:nvSpPr>
        <p:spPr>
          <a:xfrm>
            <a:off x="521208" y="1984248"/>
            <a:ext cx="3355848" cy="3584448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D227BF-7923-49B8-8B1E-DCB83A844B01}"/>
              </a:ext>
            </a:extLst>
          </p:cNvPr>
          <p:cNvSpPr/>
          <p:nvPr/>
        </p:nvSpPr>
        <p:spPr>
          <a:xfrm>
            <a:off x="4413717" y="2092956"/>
            <a:ext cx="3355848" cy="3584448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79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275BB-F204-4497-B306-6F7416FCE4DD}"/>
              </a:ext>
            </a:extLst>
          </p:cNvPr>
          <p:cNvSpPr txBox="1"/>
          <p:nvPr/>
        </p:nvSpPr>
        <p:spPr>
          <a:xfrm>
            <a:off x="4017719" y="1281867"/>
            <a:ext cx="41565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Monitor your indexes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20BD-51F5-4393-BBF7-17541662FB90}"/>
              </a:ext>
            </a:extLst>
          </p:cNvPr>
          <p:cNvSpPr txBox="1"/>
          <p:nvPr/>
        </p:nvSpPr>
        <p:spPr>
          <a:xfrm>
            <a:off x="3685902" y="2327961"/>
            <a:ext cx="482023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Missing indexes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Unused indexes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Merge duplicate indexes</a:t>
            </a:r>
          </a:p>
        </p:txBody>
      </p:sp>
    </p:spTree>
    <p:extLst>
      <p:ext uri="{BB962C8B-B14F-4D97-AF65-F5344CB8AC3E}">
        <p14:creationId xmlns:p14="http://schemas.microsoft.com/office/powerpoint/2010/main" val="60875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 descr="This is a chart.">
            <a:extLst>
              <a:ext uri="{FF2B5EF4-FFF2-40B4-BE49-F238E27FC236}">
                <a16:creationId xmlns:a16="http://schemas.microsoft.com/office/drawing/2014/main" id="{5D04036B-5D5E-436D-917D-874593C289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987211"/>
              </p:ext>
            </p:extLst>
          </p:nvPr>
        </p:nvGraphicFramePr>
        <p:xfrm>
          <a:off x="1156608" y="2039423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DCD926D-4FC8-4B21-978C-2661A89857CA}"/>
              </a:ext>
            </a:extLst>
          </p:cNvPr>
          <p:cNvSpPr txBox="1"/>
          <p:nvPr/>
        </p:nvSpPr>
        <p:spPr>
          <a:xfrm>
            <a:off x="4081842" y="1281867"/>
            <a:ext cx="40283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Avoid local maxima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A97E2-33A9-45E0-A53E-7C606C970342}"/>
              </a:ext>
            </a:extLst>
          </p:cNvPr>
          <p:cNvCxnSpPr/>
          <p:nvPr/>
        </p:nvCxnSpPr>
        <p:spPr>
          <a:xfrm>
            <a:off x="3028950" y="4524375"/>
            <a:ext cx="3067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2A27C6-A211-4322-ACFD-5031F734FF0D}"/>
              </a:ext>
            </a:extLst>
          </p:cNvPr>
          <p:cNvCxnSpPr/>
          <p:nvPr/>
        </p:nvCxnSpPr>
        <p:spPr>
          <a:xfrm>
            <a:off x="3028950" y="4362450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D2381E-1A84-4DAA-B15E-77EA49B8D2A3}"/>
              </a:ext>
            </a:extLst>
          </p:cNvPr>
          <p:cNvCxnSpPr/>
          <p:nvPr/>
        </p:nvCxnSpPr>
        <p:spPr>
          <a:xfrm>
            <a:off x="6076950" y="4381500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BC6DFC-B0D9-4C2D-865B-B88B91DE9626}"/>
              </a:ext>
            </a:extLst>
          </p:cNvPr>
          <p:cNvSpPr txBox="1"/>
          <p:nvPr/>
        </p:nvSpPr>
        <p:spPr>
          <a:xfrm>
            <a:off x="3883674" y="4259291"/>
            <a:ext cx="13576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Tuning </a:t>
            </a:r>
            <a:r>
              <a:rPr lang="en-US" dirty="0" err="1">
                <a:solidFill>
                  <a:srgbClr val="30353F"/>
                </a:solidFill>
                <a:latin typeface="+mj-lt"/>
              </a:rPr>
              <a:t>db</a:t>
            </a:r>
            <a:endParaRPr lang="en-US" dirty="0">
              <a:solidFill>
                <a:srgbClr val="30353F"/>
              </a:solidFill>
              <a:latin typeface="+mj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CC7B2C-E3DE-42DC-A88B-9FEA2E613CCD}"/>
              </a:ext>
            </a:extLst>
          </p:cNvPr>
          <p:cNvGrpSpPr/>
          <p:nvPr/>
        </p:nvGrpSpPr>
        <p:grpSpPr>
          <a:xfrm>
            <a:off x="6305550" y="4259291"/>
            <a:ext cx="3067050" cy="407959"/>
            <a:chOff x="6305550" y="4259291"/>
            <a:chExt cx="3067050" cy="407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89B1D4E-E305-4BC6-AB33-1EDAA1E72B0A}"/>
                </a:ext>
              </a:extLst>
            </p:cNvPr>
            <p:cNvCxnSpPr/>
            <p:nvPr/>
          </p:nvCxnSpPr>
          <p:spPr>
            <a:xfrm>
              <a:off x="6305550" y="4524375"/>
              <a:ext cx="3067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18B35B-8DC1-4C78-A09A-ECE8441F2E6E}"/>
                </a:ext>
              </a:extLst>
            </p:cNvPr>
            <p:cNvCxnSpPr/>
            <p:nvPr/>
          </p:nvCxnSpPr>
          <p:spPr>
            <a:xfrm>
              <a:off x="6305550" y="4362450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E82B6D-556D-4FA6-88F6-DF3BBFCF640D}"/>
                </a:ext>
              </a:extLst>
            </p:cNvPr>
            <p:cNvCxnSpPr/>
            <p:nvPr/>
          </p:nvCxnSpPr>
          <p:spPr>
            <a:xfrm>
              <a:off x="9353550" y="4381500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8880A3-9346-4CD8-9DCF-4DB78B98EE48}"/>
                </a:ext>
              </a:extLst>
            </p:cNvPr>
            <p:cNvSpPr txBox="1"/>
            <p:nvPr/>
          </p:nvSpPr>
          <p:spPr>
            <a:xfrm>
              <a:off x="7160274" y="4259291"/>
              <a:ext cx="135760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tabLst>
                  <a:tab pos="347663" algn="l"/>
                </a:tabLst>
              </a:pPr>
              <a:r>
                <a:rPr lang="en-US" dirty="0">
                  <a:solidFill>
                    <a:srgbClr val="30353F"/>
                  </a:solidFill>
                  <a:latin typeface="+mj-lt"/>
                </a:rPr>
                <a:t>Tuning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76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4275BB-F204-4497-B306-6F7416FCE4DD}"/>
              </a:ext>
            </a:extLst>
          </p:cNvPr>
          <p:cNvSpPr txBox="1"/>
          <p:nvPr/>
        </p:nvSpPr>
        <p:spPr>
          <a:xfrm>
            <a:off x="4604424" y="1281867"/>
            <a:ext cx="29831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Query statistics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120BD-51F5-4393-BBF7-17541662FB90}"/>
              </a:ext>
            </a:extLst>
          </p:cNvPr>
          <p:cNvSpPr txBox="1"/>
          <p:nvPr/>
        </p:nvSpPr>
        <p:spPr>
          <a:xfrm>
            <a:off x="3685902" y="2327961"/>
            <a:ext cx="482023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High worker time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High logical read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High total rows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High elapsed time</a:t>
            </a:r>
          </a:p>
          <a:p>
            <a:pPr marL="285750" indent="-285750">
              <a:buFontTx/>
              <a:buChar char="-"/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These are good candidates for precompute or caching</a:t>
            </a:r>
          </a:p>
          <a:p>
            <a:pPr marL="742950" lvl="1" indent="-285750">
              <a:buFontTx/>
              <a:buChar char="-"/>
              <a:tabLst>
                <a:tab pos="347663" algn="l"/>
              </a:tabLst>
            </a:pPr>
            <a:endParaRPr lang="en-US" dirty="0">
              <a:solidFill>
                <a:srgbClr val="30353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709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/>
          <p:cNvSpPr txBox="1"/>
          <p:nvPr/>
        </p:nvSpPr>
        <p:spPr>
          <a:xfrm>
            <a:off x="5613948" y="2281928"/>
            <a:ext cx="9553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Develop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78592" y="2275897"/>
            <a:ext cx="16775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Design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447809" y="2281928"/>
            <a:ext cx="11910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Monitoring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1488" y="2635538"/>
            <a:ext cx="3680308" cy="2453538"/>
            <a:chOff x="4064749" y="1192972"/>
            <a:chExt cx="4062503" cy="2708336"/>
          </a:xfrm>
        </p:grpSpPr>
        <p:graphicFrame>
          <p:nvGraphicFramePr>
            <p:cNvPr id="114" name="Chart 113"/>
            <p:cNvGraphicFramePr/>
            <p:nvPr/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1" name="Oval 60"/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9811" y="2637008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6" name="Chart 45"/>
            <p:cNvGraphicFramePr/>
            <p:nvPr/>
          </p:nvGraphicFramePr>
          <p:xfrm>
            <a:off x="-20046" y="1192971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166" y="2635538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15" name="Chart 114"/>
            <p:cNvGraphicFramePr/>
            <p:nvPr/>
          </p:nvGraphicFramePr>
          <p:xfrm>
            <a:off x="8149543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5219157" y="1281867"/>
            <a:ext cx="17536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AGENDA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3B305C5-F6DA-4AE6-91B9-ED3C3E932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14" y="3474751"/>
            <a:ext cx="870297" cy="77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0.gstatic.com/images?q=tbn:ANd9GcT5qjk6pyhHUiwS8qVQkj3nVBTlLxwID0_yLg79-adp6lphf3FDhQ">
            <a:extLst>
              <a:ext uri="{FF2B5EF4-FFF2-40B4-BE49-F238E27FC236}">
                <a16:creationId xmlns:a16="http://schemas.microsoft.com/office/drawing/2014/main" id="{339F2109-3C62-46E4-BB56-CF263D34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95" y="3429000"/>
            <a:ext cx="866609" cy="86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monitoring icon">
            <a:extLst>
              <a:ext uri="{FF2B5EF4-FFF2-40B4-BE49-F238E27FC236}">
                <a16:creationId xmlns:a16="http://schemas.microsoft.com/office/drawing/2014/main" id="{250CC101-DD69-49CF-9B23-24762477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890" y="3474751"/>
            <a:ext cx="820858" cy="8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434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 descr="This is a chart.">
            <a:extLst>
              <a:ext uri="{FF2B5EF4-FFF2-40B4-BE49-F238E27FC236}">
                <a16:creationId xmlns:a16="http://schemas.microsoft.com/office/drawing/2014/main" id="{5D04036B-5D5E-436D-917D-874593C289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071723"/>
              </p:ext>
            </p:extLst>
          </p:nvPr>
        </p:nvGraphicFramePr>
        <p:xfrm>
          <a:off x="1156608" y="2039423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DCD926D-4FC8-4B21-978C-2661A89857CA}"/>
              </a:ext>
            </a:extLst>
          </p:cNvPr>
          <p:cNvSpPr txBox="1"/>
          <p:nvPr/>
        </p:nvSpPr>
        <p:spPr>
          <a:xfrm>
            <a:off x="4234128" y="1281867"/>
            <a:ext cx="372377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Still local maxima?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A97E2-33A9-45E0-A53E-7C606C970342}"/>
              </a:ext>
            </a:extLst>
          </p:cNvPr>
          <p:cNvCxnSpPr>
            <a:cxnSpLocks/>
          </p:cNvCxnSpPr>
          <p:nvPr/>
        </p:nvCxnSpPr>
        <p:spPr>
          <a:xfrm>
            <a:off x="2476500" y="4433053"/>
            <a:ext cx="230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2A27C6-A211-4322-ACFD-5031F734FF0D}"/>
              </a:ext>
            </a:extLst>
          </p:cNvPr>
          <p:cNvCxnSpPr/>
          <p:nvPr/>
        </p:nvCxnSpPr>
        <p:spPr>
          <a:xfrm>
            <a:off x="2476500" y="427112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D2381E-1A84-4DAA-B15E-77EA49B8D2A3}"/>
              </a:ext>
            </a:extLst>
          </p:cNvPr>
          <p:cNvCxnSpPr>
            <a:cxnSpLocks/>
          </p:cNvCxnSpPr>
          <p:nvPr/>
        </p:nvCxnSpPr>
        <p:spPr>
          <a:xfrm>
            <a:off x="4781550" y="429017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BC6DFC-B0D9-4C2D-865B-B88B91DE9626}"/>
              </a:ext>
            </a:extLst>
          </p:cNvPr>
          <p:cNvSpPr txBox="1"/>
          <p:nvPr/>
        </p:nvSpPr>
        <p:spPr>
          <a:xfrm>
            <a:off x="2571754" y="4167970"/>
            <a:ext cx="21170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Tuning </a:t>
            </a:r>
            <a:r>
              <a:rPr lang="en-US" dirty="0" err="1">
                <a:solidFill>
                  <a:srgbClr val="30353F"/>
                </a:solidFill>
                <a:latin typeface="+mj-lt"/>
              </a:rPr>
              <a:t>db</a:t>
            </a:r>
            <a:endParaRPr lang="en-US" dirty="0">
              <a:solidFill>
                <a:srgbClr val="30353F"/>
              </a:solidFill>
              <a:latin typeface="+mj-l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953013-0221-44AC-884F-0CFD4C73738B}"/>
              </a:ext>
            </a:extLst>
          </p:cNvPr>
          <p:cNvCxnSpPr>
            <a:cxnSpLocks/>
          </p:cNvCxnSpPr>
          <p:nvPr/>
        </p:nvCxnSpPr>
        <p:spPr>
          <a:xfrm>
            <a:off x="4940944" y="4433053"/>
            <a:ext cx="230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2740E7-BF6E-47A1-8D7A-B524E2217403}"/>
              </a:ext>
            </a:extLst>
          </p:cNvPr>
          <p:cNvCxnSpPr>
            <a:cxnSpLocks/>
          </p:cNvCxnSpPr>
          <p:nvPr/>
        </p:nvCxnSpPr>
        <p:spPr>
          <a:xfrm>
            <a:off x="4940944" y="427112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977F29-1710-4F49-BDB1-A0FBED945BF0}"/>
              </a:ext>
            </a:extLst>
          </p:cNvPr>
          <p:cNvCxnSpPr>
            <a:cxnSpLocks/>
          </p:cNvCxnSpPr>
          <p:nvPr/>
        </p:nvCxnSpPr>
        <p:spPr>
          <a:xfrm>
            <a:off x="7245994" y="429017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513608-D9D9-4CC7-A513-7548211C9142}"/>
              </a:ext>
            </a:extLst>
          </p:cNvPr>
          <p:cNvSpPr txBox="1"/>
          <p:nvPr/>
        </p:nvSpPr>
        <p:spPr>
          <a:xfrm>
            <a:off x="5036198" y="4167970"/>
            <a:ext cx="21170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Tuning app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7D8235-D320-4212-8218-E35505D194C7}"/>
              </a:ext>
            </a:extLst>
          </p:cNvPr>
          <p:cNvGrpSpPr/>
          <p:nvPr/>
        </p:nvGrpSpPr>
        <p:grpSpPr>
          <a:xfrm>
            <a:off x="7407920" y="4167970"/>
            <a:ext cx="2305050" cy="542082"/>
            <a:chOff x="7407920" y="4167970"/>
            <a:chExt cx="2305050" cy="54208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D5698AC-11DA-4090-9C65-1209E10EBA78}"/>
                </a:ext>
              </a:extLst>
            </p:cNvPr>
            <p:cNvCxnSpPr>
              <a:cxnSpLocks/>
            </p:cNvCxnSpPr>
            <p:nvPr/>
          </p:nvCxnSpPr>
          <p:spPr>
            <a:xfrm>
              <a:off x="7407920" y="4433053"/>
              <a:ext cx="2305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C74A6A-3D3E-4E7B-ADC2-A5DC9B28EEBF}"/>
                </a:ext>
              </a:extLst>
            </p:cNvPr>
            <p:cNvCxnSpPr>
              <a:cxnSpLocks/>
            </p:cNvCxnSpPr>
            <p:nvPr/>
          </p:nvCxnSpPr>
          <p:spPr>
            <a:xfrm>
              <a:off x="7407920" y="4271128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523ECC6-0027-4867-AB29-A93CC53C6619}"/>
                </a:ext>
              </a:extLst>
            </p:cNvPr>
            <p:cNvCxnSpPr>
              <a:cxnSpLocks/>
            </p:cNvCxnSpPr>
            <p:nvPr/>
          </p:nvCxnSpPr>
          <p:spPr>
            <a:xfrm>
              <a:off x="9712970" y="4290178"/>
              <a:ext cx="0" cy="285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70E0C-4C20-41F7-8311-897979A78065}"/>
                </a:ext>
              </a:extLst>
            </p:cNvPr>
            <p:cNvSpPr txBox="1"/>
            <p:nvPr/>
          </p:nvSpPr>
          <p:spPr>
            <a:xfrm>
              <a:off x="7503174" y="4167970"/>
              <a:ext cx="211707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tabLst>
                  <a:tab pos="347663" algn="l"/>
                </a:tabLst>
              </a:pPr>
              <a:r>
                <a:rPr lang="en-US" dirty="0">
                  <a:solidFill>
                    <a:srgbClr val="30353F"/>
                  </a:solidFill>
                  <a:latin typeface="+mj-lt"/>
                </a:rPr>
                <a:t>Tuning infra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3E6A7D-28CF-4134-AC99-38541B68DCAA}"/>
                </a:ext>
              </a:extLst>
            </p:cNvPr>
            <p:cNvSpPr txBox="1"/>
            <p:nvPr/>
          </p:nvSpPr>
          <p:spPr>
            <a:xfrm>
              <a:off x="7501909" y="4433053"/>
              <a:ext cx="211707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tabLst>
                  <a:tab pos="347663" algn="l"/>
                </a:tabLst>
              </a:pPr>
              <a:r>
                <a:rPr lang="en-US" dirty="0">
                  <a:solidFill>
                    <a:srgbClr val="30353F"/>
                  </a:solidFill>
                  <a:latin typeface="+mj-lt"/>
                </a:rPr>
                <a:t>Tuning biz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21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8777" y="3059668"/>
            <a:ext cx="173444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Q &amp; A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4055009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bkk2-6.fna.fbcdn.net/v/t1.0-9/69415560_10156306099661987_2979568557269975040_n.png?_nc_cat=111&amp;_nc_eui2=AeG_q7q8atfpw2Fq6xpbgfD7si9LGZX-d74k2otFX_EgTLZi4JzZ0_8J8pOXCXNbo9Usmip4f7UJij0Ydn5d7DMMwem3zwiOwDR944lxK8H2Rg&amp;_nc_oc=AQkP7KExZBPvTyzgTlM9EyHsBYZcNqWtKmBLbJNX4ObB-deGYc34jOgjE_GXZpELL-U&amp;_nc_ht=scontent.fbkk2-6.fna&amp;oh=5d11071f85a7ea6c6a056af7835c0502&amp;oe=5DF6E768">
            <a:extLst>
              <a:ext uri="{FF2B5EF4-FFF2-40B4-BE49-F238E27FC236}">
                <a16:creationId xmlns:a16="http://schemas.microsoft.com/office/drawing/2014/main" id="{0FD0C1DC-3FFA-4457-99CE-81EA3AC1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0"/>
            <a:ext cx="745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5F2AD5-E2A8-4568-96F8-50B9EADE205D}"/>
              </a:ext>
            </a:extLst>
          </p:cNvPr>
          <p:cNvSpPr/>
          <p:nvPr/>
        </p:nvSpPr>
        <p:spPr>
          <a:xfrm>
            <a:off x="2638424" y="1528175"/>
            <a:ext cx="2948183" cy="14029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Send you CV &amp; position to</a:t>
            </a:r>
          </a:p>
          <a:p>
            <a:r>
              <a:rPr lang="en-US" dirty="0">
                <a:solidFill>
                  <a:schemeClr val="tx2"/>
                </a:solidFill>
              </a:rPr>
              <a:t>chaowlert@th.ibm.com</a:t>
            </a:r>
          </a:p>
        </p:txBody>
      </p:sp>
    </p:spTree>
    <p:extLst>
      <p:ext uri="{BB962C8B-B14F-4D97-AF65-F5344CB8AC3E}">
        <p14:creationId xmlns:p14="http://schemas.microsoft.com/office/powerpoint/2010/main" val="3132360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5E7F96-6915-41FD-A41A-FBFA7026FD83}"/>
              </a:ext>
            </a:extLst>
          </p:cNvPr>
          <p:cNvSpPr txBox="1"/>
          <p:nvPr/>
        </p:nvSpPr>
        <p:spPr>
          <a:xfrm>
            <a:off x="4033736" y="1262817"/>
            <a:ext cx="412452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Set your expectation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301A6-54CA-4DBF-BC8E-71FC2BB3FAD5}"/>
              </a:ext>
            </a:extLst>
          </p:cNvPr>
          <p:cNvSpPr txBox="1"/>
          <p:nvPr/>
        </p:nvSpPr>
        <p:spPr>
          <a:xfrm>
            <a:off x="1278588" y="2780722"/>
            <a:ext cx="16775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DBA</a:t>
            </a:r>
          </a:p>
        </p:txBody>
      </p:sp>
      <p:pic>
        <p:nvPicPr>
          <p:cNvPr id="4102" name="Picture 6" descr="https://icons-for-free.com/iconfiles/png/512/boy+guy+man+icon-1320166733913205010.png">
            <a:extLst>
              <a:ext uri="{FF2B5EF4-FFF2-40B4-BE49-F238E27FC236}">
                <a16:creationId xmlns:a16="http://schemas.microsoft.com/office/drawing/2014/main" id="{83774D4A-96E1-455F-8047-C0A53AA6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46" y="2919221"/>
            <a:ext cx="1952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cons-for-free.com/iconfiles/png/512/guy+hipster+man+icon-1320166734287352721.png">
            <a:extLst>
              <a:ext uri="{FF2B5EF4-FFF2-40B4-BE49-F238E27FC236}">
                <a16:creationId xmlns:a16="http://schemas.microsoft.com/office/drawing/2014/main" id="{A04F1DAD-900B-4299-AA65-BEE037E8D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23" y="2957512"/>
            <a:ext cx="195262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F9C8FF-5D6E-4B45-815C-AA34011ABD4A}"/>
              </a:ext>
            </a:extLst>
          </p:cNvPr>
          <p:cNvSpPr txBox="1"/>
          <p:nvPr/>
        </p:nvSpPr>
        <p:spPr>
          <a:xfrm>
            <a:off x="9235862" y="2776542"/>
            <a:ext cx="16775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Developer</a:t>
            </a:r>
          </a:p>
        </p:txBody>
      </p:sp>
      <p:pic>
        <p:nvPicPr>
          <p:cNvPr id="4108" name="Picture 12" descr="Image result for db icon">
            <a:extLst>
              <a:ext uri="{FF2B5EF4-FFF2-40B4-BE49-F238E27FC236}">
                <a16:creationId xmlns:a16="http://schemas.microsoft.com/office/drawing/2014/main" id="{BB7F25FA-BBCD-4527-B791-A7B849E55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6485"/>
          <a:stretch/>
        </p:blipFill>
        <p:spPr bwMode="auto">
          <a:xfrm>
            <a:off x="2636434" y="4081739"/>
            <a:ext cx="639392" cy="7281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4" descr="https://encrypted-tbn0.gstatic.com/images?q=tbn:ANd9GcT5qjk6pyhHUiwS8qVQkj3nVBTlLxwID0_yLg79-adp6lphf3FDhQ">
            <a:extLst>
              <a:ext uri="{FF2B5EF4-FFF2-40B4-BE49-F238E27FC236}">
                <a16:creationId xmlns:a16="http://schemas.microsoft.com/office/drawing/2014/main" id="{5FBB1442-B15B-48D4-A247-C3965C9D9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308" y="4085919"/>
            <a:ext cx="728191" cy="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A6359F2-1C4B-4AB6-A358-099C00AFDF82}"/>
              </a:ext>
            </a:extLst>
          </p:cNvPr>
          <p:cNvSpPr/>
          <p:nvPr/>
        </p:nvSpPr>
        <p:spPr>
          <a:xfrm>
            <a:off x="3862590" y="3452620"/>
            <a:ext cx="4648970" cy="885825"/>
          </a:xfrm>
          <a:prstGeom prst="leftRightArrow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7F6B666F-6E91-44EF-8CCA-DBA7901FDCA4}"/>
              </a:ext>
            </a:extLst>
          </p:cNvPr>
          <p:cNvSpPr/>
          <p:nvPr/>
        </p:nvSpPr>
        <p:spPr>
          <a:xfrm>
            <a:off x="7324720" y="3933824"/>
            <a:ext cx="428625" cy="40462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EAA73-B3F5-4F47-9D76-0E852B43D816}"/>
              </a:ext>
            </a:extLst>
          </p:cNvPr>
          <p:cNvSpPr txBox="1"/>
          <p:nvPr/>
        </p:nvSpPr>
        <p:spPr>
          <a:xfrm>
            <a:off x="6695289" y="4445834"/>
            <a:ext cx="16775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Today Topics</a:t>
            </a:r>
          </a:p>
        </p:txBody>
      </p:sp>
    </p:spTree>
    <p:extLst>
      <p:ext uri="{BB962C8B-B14F-4D97-AF65-F5344CB8AC3E}">
        <p14:creationId xmlns:p14="http://schemas.microsoft.com/office/powerpoint/2010/main" val="30888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 animBg="1"/>
      <p:bldP spid="9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C51D3E-3CD7-486B-B924-75D8ABB888E3}"/>
              </a:ext>
            </a:extLst>
          </p:cNvPr>
          <p:cNvSpPr txBox="1"/>
          <p:nvPr/>
        </p:nvSpPr>
        <p:spPr>
          <a:xfrm>
            <a:off x="2280051" y="1049874"/>
            <a:ext cx="763189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Scaling up to your first 10 million 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DB170-3AF8-4C95-B1EF-AD4F8149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293" y="1838977"/>
            <a:ext cx="5653414" cy="31800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0C6864-F0C0-4643-B07D-ED18013BBD49}"/>
              </a:ext>
            </a:extLst>
          </p:cNvPr>
          <p:cNvSpPr/>
          <p:nvPr/>
        </p:nvSpPr>
        <p:spPr>
          <a:xfrm>
            <a:off x="3538600" y="5131016"/>
            <a:ext cx="511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https://www.youtube.com/watch?v=Ma3xWDXTxRg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1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057EF-C3B3-4D08-8257-0F2E138F4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0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A5014-14E7-4B39-BE37-980354FA4C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10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2EAA9-AFDE-4F3F-B1D3-211556D521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7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2919D-FCB2-42CA-B290-4F1BC8E2DB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664</Words>
  <Application>Microsoft Macintosh PowerPoint</Application>
  <PresentationFormat>Widescreen</PresentationFormat>
  <Paragraphs>135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Segoe UI Light</vt:lpstr>
      <vt:lpstr>Office Theme</vt:lpstr>
      <vt:lpstr>Slide 1</vt:lpstr>
      <vt:lpstr>Slide 10</vt:lpstr>
      <vt:lpstr>Slide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5</vt:lpstr>
      <vt:lpstr>PowerPoint Presentation</vt:lpstr>
      <vt:lpstr>PowerPoint Presentation</vt:lpstr>
      <vt:lpstr>PowerPoint Presentation</vt:lpstr>
      <vt:lpstr>PowerPoint Presentation</vt:lpstr>
      <vt:lpstr>Slide 11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2019-09-28T02:23:13Z</dcterms:created>
  <dcterms:modified xsi:type="dcterms:W3CDTF">2019-10-01T01:01:15Z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